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1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63" r:id="rId12"/>
    <p:sldId id="274" r:id="rId13"/>
    <p:sldId id="275" r:id="rId14"/>
    <p:sldId id="276" r:id="rId15"/>
    <p:sldId id="264" r:id="rId16"/>
    <p:sldId id="277" r:id="rId17"/>
    <p:sldId id="280" r:id="rId18"/>
    <p:sldId id="265" r:id="rId19"/>
    <p:sldId id="282" r:id="rId20"/>
    <p:sldId id="2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28" y="-2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esktop\STAGE%20SKYLINE\sarah\tri%20a%20plat_mise%20en%20forme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esktop\STAGE%20SKYLINE\sarah\tri%20a%20plat_mise%20en%20forme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esktop\STAGE%20SKYLINE\sarah\tri%20a%20plat_mise%20en%20forme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esktop\STAGE%20SKYLINE\sarah\tri%20a%20plat_mise%20en%20forme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esktop\STAGE%20SKYLINE\sarah\tri%20a%20plat_mise%20en%20forme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'q4'!$E$2:$E$8</c:f>
              <c:strCache>
                <c:ptCount val="7"/>
                <c:pt idx="0">
                  <c:v>Plusieurs gratte-ciel </c:v>
                </c:pt>
                <c:pt idx="1">
                  <c:v>Gherkin</c:v>
                </c:pt>
                <c:pt idx="2">
                  <c:v>bateau ou grue</c:v>
                </c:pt>
                <c:pt idx="3">
                  <c:v>Cheese grater </c:v>
                </c:pt>
                <c:pt idx="4">
                  <c:v>bâtiment singulier de taille moyenne</c:v>
                </c:pt>
                <c:pt idx="5">
                  <c:v>Aucun</c:v>
                </c:pt>
                <c:pt idx="6">
                  <c:v>Walkie Talkie</c:v>
                </c:pt>
              </c:strCache>
            </c:strRef>
          </c:cat>
          <c:val>
            <c:numRef>
              <c:f>'q4'!$F$2:$F$8</c:f>
              <c:numCache>
                <c:formatCode>0.00%</c:formatCode>
                <c:ptCount val="7"/>
                <c:pt idx="0">
                  <c:v>0.0163</c:v>
                </c:pt>
                <c:pt idx="1">
                  <c:v>0.0243</c:v>
                </c:pt>
                <c:pt idx="2">
                  <c:v>0.0368</c:v>
                </c:pt>
                <c:pt idx="3">
                  <c:v>0.0846</c:v>
                </c:pt>
                <c:pt idx="4">
                  <c:v>0.1939</c:v>
                </c:pt>
                <c:pt idx="5">
                  <c:v>0.3139</c:v>
                </c:pt>
                <c:pt idx="6">
                  <c:v>0.3303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00129336"/>
        <c:axId val="-2100126040"/>
      </c:barChart>
      <c:catAx>
        <c:axId val="-2100129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0126040"/>
        <c:crosses val="autoZero"/>
        <c:auto val="1"/>
        <c:lblAlgn val="ctr"/>
        <c:lblOffset val="100"/>
        <c:noMultiLvlLbl val="0"/>
      </c:catAx>
      <c:valAx>
        <c:axId val="-21001260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012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'q4'!$E$10:$E$14</c:f>
              <c:strCache>
                <c:ptCount val="5"/>
                <c:pt idx="0">
                  <c:v>autres (grues, si tous les immeubles hauts sont enlevés...)</c:v>
                </c:pt>
                <c:pt idx="1">
                  <c:v>bâtiements de hauteur élevée à moyenne en dehors de la city</c:v>
                </c:pt>
                <c:pt idx="2">
                  <c:v>Cheesegratter</c:v>
                </c:pt>
                <c:pt idx="3">
                  <c:v>The city</c:v>
                </c:pt>
                <c:pt idx="4">
                  <c:v>Aucun</c:v>
                </c:pt>
              </c:strCache>
            </c:strRef>
          </c:cat>
          <c:val>
            <c:numRef>
              <c:f>'q4'!$F$10:$F$14</c:f>
              <c:numCache>
                <c:formatCode>0.00%</c:formatCode>
                <c:ptCount val="5"/>
                <c:pt idx="0">
                  <c:v>0.0861</c:v>
                </c:pt>
                <c:pt idx="1">
                  <c:v>0.1501</c:v>
                </c:pt>
                <c:pt idx="2">
                  <c:v>0.1658</c:v>
                </c:pt>
                <c:pt idx="3">
                  <c:v>0.2698</c:v>
                </c:pt>
                <c:pt idx="4">
                  <c:v>0.3282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31686024"/>
        <c:axId val="-2131695592"/>
      </c:barChart>
      <c:catAx>
        <c:axId val="-2131686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1695592"/>
        <c:crosses val="autoZero"/>
        <c:auto val="1"/>
        <c:lblAlgn val="ctr"/>
        <c:lblOffset val="100"/>
        <c:noMultiLvlLbl val="0"/>
      </c:catAx>
      <c:valAx>
        <c:axId val="-21316955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168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893027167797"/>
          <c:y val="0.0566622320290517"/>
          <c:w val="0.48956790143253"/>
          <c:h val="0.8788906137283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'q4'!$E$16:$E$19</c:f>
              <c:strCache>
                <c:ptCount val="4"/>
                <c:pt idx="0">
                  <c:v>Canary Wharf</c:v>
                </c:pt>
                <c:pt idx="1">
                  <c:v>bâtiments de faible hauteur</c:v>
                </c:pt>
                <c:pt idx="2">
                  <c:v>bâtiments de hauteur moyenne (aux extrémités)</c:v>
                </c:pt>
                <c:pt idx="3">
                  <c:v>Aucun</c:v>
                </c:pt>
              </c:strCache>
            </c:strRef>
          </c:cat>
          <c:val>
            <c:numRef>
              <c:f>'q4'!$F$16:$F$19</c:f>
              <c:numCache>
                <c:formatCode>0.00%</c:formatCode>
                <c:ptCount val="4"/>
                <c:pt idx="0">
                  <c:v>0.1092</c:v>
                </c:pt>
                <c:pt idx="1">
                  <c:v>0.1354</c:v>
                </c:pt>
                <c:pt idx="2">
                  <c:v>0.1688</c:v>
                </c:pt>
                <c:pt idx="3">
                  <c:v>0.5865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31746344"/>
        <c:axId val="-2099109288"/>
      </c:barChart>
      <c:catAx>
        <c:axId val="-2131746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9109288"/>
        <c:crosses val="autoZero"/>
        <c:auto val="1"/>
        <c:lblAlgn val="ctr"/>
        <c:lblOffset val="100"/>
        <c:noMultiLvlLbl val="0"/>
      </c:catAx>
      <c:valAx>
        <c:axId val="-2099109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174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'q4'!$E$21:$E$25</c:f>
              <c:strCache>
                <c:ptCount val="5"/>
                <c:pt idx="0">
                  <c:v>élément mobile : grues&amp;bateaux</c:v>
                </c:pt>
                <c:pt idx="1">
                  <c:v>bâti ancien</c:v>
                </c:pt>
                <c:pt idx="2">
                  <c:v>Vauxhall (les immeubles à coté des deux grandes tours du fond à gauche)</c:v>
                </c:pt>
                <c:pt idx="3">
                  <c:v>Aucun</c:v>
                </c:pt>
                <c:pt idx="4">
                  <c:v>St George Tower  et/ ou Millbank Tower (les deux grandes tours du fond à gauche) </c:v>
                </c:pt>
              </c:strCache>
            </c:strRef>
          </c:cat>
          <c:val>
            <c:numRef>
              <c:f>'q4'!$F$21:$F$25</c:f>
              <c:numCache>
                <c:formatCode>0.00%</c:formatCode>
                <c:ptCount val="5"/>
                <c:pt idx="0">
                  <c:v>0.0101</c:v>
                </c:pt>
                <c:pt idx="1">
                  <c:v>0.0322</c:v>
                </c:pt>
                <c:pt idx="2">
                  <c:v>0.0534</c:v>
                </c:pt>
                <c:pt idx="3">
                  <c:v>0.3509</c:v>
                </c:pt>
                <c:pt idx="4">
                  <c:v>0.5534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70780712"/>
        <c:axId val="2070789320"/>
      </c:barChart>
      <c:catAx>
        <c:axId val="2070780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0789320"/>
        <c:crosses val="autoZero"/>
        <c:auto val="1"/>
        <c:lblAlgn val="ctr"/>
        <c:lblOffset val="100"/>
        <c:noMultiLvlLbl val="0"/>
      </c:catAx>
      <c:valAx>
        <c:axId val="20707893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078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/>
              <a:t>Do you agree with the following assertion: “the skyline of London should be managed and planned”?</a:t>
            </a:r>
            <a:endParaRPr lang="fr-FR" sz="1600"/>
          </a:p>
        </c:rich>
      </c:tx>
      <c:layout>
        <c:manualLayout>
          <c:xMode val="edge"/>
          <c:yMode val="edge"/>
          <c:x val="0.121234508983917"/>
          <c:y val="0.023154844528285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031012570351633"/>
                  <c:y val="0.1020739690928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144851527516233"/>
                  <c:y val="-0.02672561326912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72546019717425"/>
                  <c:y val="0.103611244138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'q7'!$E$3:$E$5</c:f>
              <c:strCache>
                <c:ptCount val="3"/>
                <c:pt idx="0">
                  <c:v>non</c:v>
                </c:pt>
                <c:pt idx="1">
                  <c:v>oui </c:v>
                </c:pt>
                <c:pt idx="2">
                  <c:v>ne sait pas</c:v>
                </c:pt>
              </c:strCache>
            </c:strRef>
          </c:cat>
          <c:val>
            <c:numRef>
              <c:f>'q7'!$F$3:$F$5</c:f>
              <c:numCache>
                <c:formatCode>0%</c:formatCode>
                <c:ptCount val="3"/>
                <c:pt idx="0">
                  <c:v>0.0767</c:v>
                </c:pt>
                <c:pt idx="1">
                  <c:v>0.7662</c:v>
                </c:pt>
                <c:pt idx="2">
                  <c:v>0.14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780A1-FB5E-4D9A-A4D5-74EC0E517CD7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DD1F2-39F1-4127-AD5C-30BC5DF8CF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8FA4-F948-4950-971B-03C0D48D8538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8CD5-D030-4610-BF1F-3139967242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3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CD5-D030-4610-BF1F-3139967242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00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CD5-D030-4610-BF1F-3139967242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CD5-D030-4610-BF1F-3139967242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5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0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6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9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9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5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51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7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08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FCC0-3C17-4C9A-9039-AC04574BDCC4}" type="datetimeFigureOut">
              <a:rPr lang="fr-FR" smtClean="0"/>
              <a:t>24/06/15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0FE7-B1F1-4C3F-82FB-0AE42AA18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9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5" Type="http://schemas.openxmlformats.org/officeDocument/2006/relationships/image" Target="../media/image7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9" y="86500"/>
            <a:ext cx="11715813" cy="3332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942" y="5589545"/>
            <a:ext cx="1104900" cy="10572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5164" y="2703015"/>
            <a:ext cx="9144000" cy="2387600"/>
          </a:xfrm>
        </p:spPr>
        <p:txBody>
          <a:bodyPr/>
          <a:lstStyle/>
          <a:p>
            <a:pPr lvl="0" algn="r"/>
            <a:r>
              <a:rPr lang="fr-FR" sz="4800" dirty="0"/>
              <a:t>Les perceptions </a:t>
            </a:r>
            <a:r>
              <a:rPr lang="fr-FR" sz="4800" dirty="0" smtClean="0"/>
              <a:t>du </a:t>
            </a:r>
            <a:r>
              <a:rPr lang="fr-FR" sz="4800" dirty="0" err="1" smtClean="0"/>
              <a:t>skyline</a:t>
            </a:r>
            <a:r>
              <a:rPr lang="fr-FR" sz="4800" dirty="0" smtClean="0"/>
              <a:t> </a:t>
            </a:r>
            <a:r>
              <a:rPr lang="fr-FR" sz="4800" dirty="0"/>
              <a:t>des </a:t>
            </a:r>
            <a:r>
              <a:rPr lang="fr-FR" sz="4800" dirty="0" smtClean="0"/>
              <a:t>résidents </a:t>
            </a:r>
            <a:r>
              <a:rPr lang="fr-FR" sz="4800" dirty="0" smtClean="0"/>
              <a:t>de Londres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593" y="5589545"/>
            <a:ext cx="5715000" cy="1085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7329" y="5130281"/>
            <a:ext cx="350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Manuel Appert</a:t>
            </a:r>
          </a:p>
          <a:p>
            <a:r>
              <a:rPr lang="fr-FR" b="1" dirty="0" smtClean="0"/>
              <a:t>Sarah Benmarhnia </a:t>
            </a:r>
          </a:p>
          <a:p>
            <a:r>
              <a:rPr lang="fr-FR" dirty="0" smtClean="0"/>
              <a:t>Université Lumière Lyon II</a:t>
            </a:r>
          </a:p>
          <a:p>
            <a:endParaRPr lang="fr-FR" dirty="0"/>
          </a:p>
          <a:p>
            <a:r>
              <a:rPr lang="fr-FR" dirty="0" smtClean="0"/>
              <a:t>Réunion Skyline du 24 Juin 2015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881" y="5660413"/>
            <a:ext cx="915537" cy="9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4654" y="35453"/>
            <a:ext cx="29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MOST TRADITIONAL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94483" y="35453"/>
            <a:ext cx="322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MOST MODERN</a:t>
            </a:r>
            <a:endParaRPr lang="fr-FR" sz="2400" b="1" dirty="0"/>
          </a:p>
        </p:txBody>
      </p:sp>
      <p:pic>
        <p:nvPicPr>
          <p:cNvPr id="12" name="Image 11"/>
          <p:cNvPicPr/>
          <p:nvPr/>
        </p:nvPicPr>
        <p:blipFill rotWithShape="1">
          <a:blip r:embed="rId2"/>
          <a:srcRect l="1459" t="19717" r="37439" b="11023"/>
          <a:stretch/>
        </p:blipFill>
        <p:spPr bwMode="auto">
          <a:xfrm>
            <a:off x="3910915" y="1775591"/>
            <a:ext cx="4377893" cy="3574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" y="556805"/>
            <a:ext cx="3805836" cy="302479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29" y="601344"/>
            <a:ext cx="3784980" cy="304634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5" name="Image 14" descr="Macintosh HD:Users:mappert:Desktop:US bétisier:P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3" y="3682051"/>
            <a:ext cx="3750618" cy="3015313"/>
          </a:xfrm>
          <a:prstGeom prst="rect">
            <a:avLst/>
          </a:prstGeom>
          <a:noFill/>
          <a:ln w="76200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16" name="Image 15" descr="Macintosh HD:Users:mappert:Desktop:US bétisier:C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429" y="3749804"/>
            <a:ext cx="3805836" cy="309170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84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303" y="420766"/>
            <a:ext cx="11203745" cy="900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b</a:t>
            </a:r>
            <a:r>
              <a:rPr lang="en-US" b="1" dirty="0" err="1" smtClean="0"/>
              <a:t>âtiments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groupes</a:t>
            </a:r>
            <a:r>
              <a:rPr lang="en-US" b="1" dirty="0" smtClean="0"/>
              <a:t> de </a:t>
            </a:r>
            <a:r>
              <a:rPr lang="en-US" b="1" dirty="0" err="1" smtClean="0"/>
              <a:t>bâtiments</a:t>
            </a:r>
            <a:r>
              <a:rPr lang="en-US" b="1" dirty="0" smtClean="0"/>
              <a:t> </a:t>
            </a:r>
            <a:r>
              <a:rPr lang="en-US" b="1" dirty="0" err="1" smtClean="0"/>
              <a:t>qu’ils</a:t>
            </a:r>
            <a:r>
              <a:rPr lang="en-US" b="1" dirty="0" smtClean="0"/>
              <a:t> </a:t>
            </a:r>
            <a:r>
              <a:rPr lang="en-US" b="1" dirty="0" err="1" smtClean="0"/>
              <a:t>supprimeraient</a:t>
            </a:r>
            <a:r>
              <a:rPr lang="en-US" b="1" dirty="0" smtClean="0"/>
              <a:t> </a:t>
            </a:r>
            <a:r>
              <a:rPr lang="en-US" b="1" dirty="0" smtClean="0"/>
              <a:t>– Photo 1</a:t>
            </a:r>
            <a:r>
              <a:rPr lang="en-US" b="1" dirty="0"/>
              <a:t/>
            </a:r>
            <a:br>
              <a:rPr lang="en-US" b="1" dirty="0"/>
            </a:br>
            <a:endParaRPr lang="fr-FR" b="1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3" y="1884737"/>
            <a:ext cx="5535113" cy="4696044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608498" y="2844977"/>
            <a:ext cx="1304499" cy="196527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15317"/>
              </p:ext>
            </p:extLst>
          </p:nvPr>
        </p:nvGraphicFramePr>
        <p:xfrm>
          <a:off x="5978769" y="1884737"/>
          <a:ext cx="6050928" cy="469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475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562" y="0"/>
            <a:ext cx="11171238" cy="1578146"/>
          </a:xfrm>
        </p:spPr>
        <p:txBody>
          <a:bodyPr>
            <a:normAutofit/>
          </a:bodyPr>
          <a:lstStyle/>
          <a:p>
            <a:r>
              <a:rPr lang="en-US" b="1" dirty="0"/>
              <a:t>Les </a:t>
            </a:r>
            <a:r>
              <a:rPr lang="en-US" b="1" dirty="0" err="1"/>
              <a:t>bâtiments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groupes</a:t>
            </a:r>
            <a:r>
              <a:rPr lang="en-US" b="1" dirty="0"/>
              <a:t> de </a:t>
            </a:r>
            <a:r>
              <a:rPr lang="en-US" b="1" dirty="0" err="1"/>
              <a:t>bâtiments</a:t>
            </a:r>
            <a:r>
              <a:rPr lang="en-US" b="1" dirty="0"/>
              <a:t> </a:t>
            </a:r>
            <a:r>
              <a:rPr lang="en-US" b="1" dirty="0" err="1"/>
              <a:t>qu’ils</a:t>
            </a:r>
            <a:r>
              <a:rPr lang="en-US" b="1" dirty="0"/>
              <a:t> </a:t>
            </a:r>
            <a:r>
              <a:rPr lang="en-US" b="1" dirty="0" err="1"/>
              <a:t>supprimeraient</a:t>
            </a:r>
            <a:r>
              <a:rPr lang="en-US" b="1" dirty="0"/>
              <a:t> – Photo </a:t>
            </a:r>
            <a:r>
              <a:rPr lang="en-US" b="1" dirty="0" smtClean="0"/>
              <a:t>2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891"/>
            <a:ext cx="4600453" cy="4082806"/>
          </a:xfrm>
          <a:prstGeom prst="rect">
            <a:avLst/>
          </a:prstGeom>
          <a:noFill/>
          <a:ln w="76200">
            <a:noFill/>
          </a:ln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100721"/>
              </p:ext>
            </p:extLst>
          </p:nvPr>
        </p:nvGraphicFramePr>
        <p:xfrm>
          <a:off x="4818257" y="1749524"/>
          <a:ext cx="7190863" cy="409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lipse 4"/>
          <p:cNvSpPr/>
          <p:nvPr/>
        </p:nvSpPr>
        <p:spPr>
          <a:xfrm>
            <a:off x="1978925" y="2866030"/>
            <a:ext cx="1091821" cy="1487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37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070" y="112543"/>
            <a:ext cx="11183730" cy="1578146"/>
          </a:xfrm>
        </p:spPr>
        <p:txBody>
          <a:bodyPr>
            <a:normAutofit/>
          </a:bodyPr>
          <a:lstStyle/>
          <a:p>
            <a:r>
              <a:rPr lang="en-US" b="1" dirty="0"/>
              <a:t>Les </a:t>
            </a:r>
            <a:r>
              <a:rPr lang="en-US" b="1" dirty="0" err="1"/>
              <a:t>bâtiments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groupes</a:t>
            </a:r>
            <a:r>
              <a:rPr lang="en-US" b="1" dirty="0"/>
              <a:t> de </a:t>
            </a:r>
            <a:r>
              <a:rPr lang="en-US" b="1" dirty="0" err="1"/>
              <a:t>bâtiments</a:t>
            </a:r>
            <a:r>
              <a:rPr lang="en-US" b="1" dirty="0"/>
              <a:t> </a:t>
            </a:r>
            <a:r>
              <a:rPr lang="en-US" b="1" dirty="0" err="1"/>
              <a:t>qu’ils</a:t>
            </a:r>
            <a:r>
              <a:rPr lang="en-US" b="1" dirty="0"/>
              <a:t> </a:t>
            </a:r>
            <a:r>
              <a:rPr lang="en-US" b="1" dirty="0" err="1"/>
              <a:t>supprimeraient</a:t>
            </a:r>
            <a:r>
              <a:rPr lang="en-US" b="1" dirty="0"/>
              <a:t> – Photo </a:t>
            </a:r>
            <a:r>
              <a:rPr lang="en-US" b="1" dirty="0" smtClean="0"/>
              <a:t>3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999754"/>
              </p:ext>
            </p:extLst>
          </p:nvPr>
        </p:nvGraphicFramePr>
        <p:xfrm>
          <a:off x="5046930" y="2135705"/>
          <a:ext cx="6755864" cy="409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 descr="Macintosh HD:Users:mappert:Desktop:US bétisier:C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70" y="2135705"/>
            <a:ext cx="4669215" cy="40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iangle isocèle 9"/>
          <p:cNvSpPr/>
          <p:nvPr/>
        </p:nvSpPr>
        <p:spPr>
          <a:xfrm>
            <a:off x="170070" y="3330053"/>
            <a:ext cx="4669215" cy="2306472"/>
          </a:xfrm>
          <a:prstGeom prst="triangle">
            <a:avLst>
              <a:gd name="adj" fmla="val 4983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3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371" y="266652"/>
            <a:ext cx="11131429" cy="10697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 </a:t>
            </a:r>
            <a:r>
              <a:rPr lang="en-US" b="1" dirty="0" err="1"/>
              <a:t>bâtiments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groupes</a:t>
            </a:r>
            <a:r>
              <a:rPr lang="en-US" b="1" dirty="0"/>
              <a:t> de </a:t>
            </a:r>
            <a:r>
              <a:rPr lang="en-US" b="1" dirty="0" err="1"/>
              <a:t>bâtiments</a:t>
            </a:r>
            <a:r>
              <a:rPr lang="en-US" b="1" dirty="0"/>
              <a:t> </a:t>
            </a:r>
            <a:r>
              <a:rPr lang="en-US" b="1" dirty="0" err="1"/>
              <a:t>qu’ils</a:t>
            </a:r>
            <a:r>
              <a:rPr lang="en-US" b="1" dirty="0"/>
              <a:t> </a:t>
            </a:r>
            <a:r>
              <a:rPr lang="en-US" b="1" dirty="0" err="1"/>
              <a:t>supprimeraient</a:t>
            </a:r>
            <a:r>
              <a:rPr lang="en-US" b="1" dirty="0"/>
              <a:t> – Photo </a:t>
            </a:r>
            <a:r>
              <a:rPr lang="en-US" b="1" dirty="0" smtClean="0"/>
              <a:t>4</a:t>
            </a:r>
            <a:endParaRPr lang="fr-FR" dirty="0"/>
          </a:p>
        </p:txBody>
      </p:sp>
      <p:pic>
        <p:nvPicPr>
          <p:cNvPr id="4" name="Image 3" descr="Macintosh HD:Users:mappert:Desktop:US bétisier:P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67951"/>
            <a:ext cx="4051495" cy="387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7259447" y="3031380"/>
            <a:ext cx="1152098" cy="105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38999"/>
              </p:ext>
            </p:extLst>
          </p:nvPr>
        </p:nvGraphicFramePr>
        <p:xfrm>
          <a:off x="4211698" y="2020507"/>
          <a:ext cx="7874760" cy="400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/>
          <p:cNvSpPr/>
          <p:nvPr/>
        </p:nvSpPr>
        <p:spPr>
          <a:xfrm>
            <a:off x="709684" y="3138985"/>
            <a:ext cx="573206" cy="1064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5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588" y="146761"/>
            <a:ext cx="11583062" cy="98600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Leurs avis sur la désirabilité d’une gestion du </a:t>
            </a:r>
            <a:r>
              <a:rPr lang="fr-FR" b="1" dirty="0" err="1" smtClean="0"/>
              <a:t>skyline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81300" y="1641455"/>
            <a:ext cx="4474358" cy="411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If yes, </a:t>
            </a:r>
            <a:r>
              <a:rPr lang="en-US" b="1" dirty="0" smtClean="0"/>
              <a:t>what </a:t>
            </a:r>
            <a:r>
              <a:rPr lang="en-US" b="1" dirty="0"/>
              <a:t>should be the top priority? </a:t>
            </a:r>
            <a:endParaRPr lang="en-US" b="1" dirty="0" smtClean="0"/>
          </a:p>
          <a:p>
            <a:pPr>
              <a:buFont typeface="+mj-lt"/>
              <a:buAutoNum type="arabicPeriod"/>
            </a:pPr>
            <a:r>
              <a:rPr lang="en-US" dirty="0"/>
              <a:t>Enhancing the setting of its historical </a:t>
            </a:r>
            <a:r>
              <a:rPr lang="en-US" dirty="0" smtClean="0"/>
              <a:t>heritage</a:t>
            </a:r>
          </a:p>
          <a:p>
            <a:pPr>
              <a:buFont typeface="+mj-lt"/>
              <a:buAutoNum type="arabicPeriod"/>
            </a:pPr>
            <a:r>
              <a:rPr lang="en-US" dirty="0"/>
              <a:t>Enhancing the setting of its green environment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Enhancing the setting of its economic power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Enhancing the setting of its political power 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404568"/>
              </p:ext>
            </p:extLst>
          </p:nvPr>
        </p:nvGraphicFramePr>
        <p:xfrm>
          <a:off x="200587" y="1203549"/>
          <a:ext cx="5899961" cy="420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12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583" t="24855" r="28736" b="15145"/>
          <a:stretch/>
        </p:blipFill>
        <p:spPr>
          <a:xfrm>
            <a:off x="2010249" y="440204"/>
            <a:ext cx="8280640" cy="63949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06363" y="845087"/>
            <a:ext cx="309689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tx1"/>
                </a:solidFill>
              </a:rPr>
              <a:t>GROUPE 1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r>
              <a:rPr lang="fr-FR" baseline="30000" dirty="0" smtClean="0">
                <a:solidFill>
                  <a:schemeClr val="tx1"/>
                </a:solidFill>
              </a:rPr>
              <a:t>er</a:t>
            </a:r>
            <a:r>
              <a:rPr lang="fr-FR" dirty="0" smtClean="0">
                <a:solidFill>
                  <a:schemeClr val="tx1"/>
                </a:solidFill>
              </a:rPr>
              <a:t> : Espaces verts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: Héritage historique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: Pouvoir économique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: Pouvoir politique</a:t>
            </a:r>
          </a:p>
          <a:p>
            <a:pPr marL="342900" indent="-342900" algn="ctr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5512" y="3175550"/>
            <a:ext cx="321859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GROUPE </a:t>
            </a:r>
            <a:r>
              <a:rPr lang="fr-FR" u="sng" dirty="0" smtClean="0"/>
              <a:t>2 </a:t>
            </a:r>
            <a:endParaRPr lang="fr-FR" dirty="0" smtClean="0"/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: Héritage </a:t>
            </a:r>
            <a:r>
              <a:rPr lang="fr-FR" dirty="0"/>
              <a:t>historique</a:t>
            </a:r>
          </a:p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: Espaces verts</a:t>
            </a:r>
          </a:p>
          <a:p>
            <a:pPr algn="ctr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: Pouvoir </a:t>
            </a:r>
            <a:r>
              <a:rPr lang="fr-FR" dirty="0"/>
              <a:t>politique</a:t>
            </a:r>
          </a:p>
          <a:p>
            <a:pPr algn="ctr"/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: Pouvoir économique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29930" y="838325"/>
            <a:ext cx="3321919" cy="175432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GROUPE 3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: Pouvoir </a:t>
            </a:r>
            <a:r>
              <a:rPr lang="fr-FR" dirty="0"/>
              <a:t>politique</a:t>
            </a:r>
          </a:p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: Pouvoir </a:t>
            </a:r>
            <a:r>
              <a:rPr lang="fr-FR" dirty="0"/>
              <a:t>économique</a:t>
            </a:r>
          </a:p>
          <a:p>
            <a:pPr algn="ctr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: Espaces </a:t>
            </a:r>
            <a:r>
              <a:rPr lang="fr-FR" dirty="0"/>
              <a:t>verts</a:t>
            </a:r>
          </a:p>
          <a:p>
            <a:pPr algn="ctr"/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: Héritage </a:t>
            </a:r>
            <a:r>
              <a:rPr lang="fr-FR" dirty="0"/>
              <a:t>historique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629930" y="3341346"/>
            <a:ext cx="332191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GROUPE 4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: Pouvoir </a:t>
            </a:r>
            <a:r>
              <a:rPr lang="fr-FR" dirty="0"/>
              <a:t>économique</a:t>
            </a:r>
          </a:p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: Pouvoir </a:t>
            </a:r>
            <a:r>
              <a:rPr lang="fr-FR" dirty="0"/>
              <a:t>politique</a:t>
            </a:r>
          </a:p>
          <a:p>
            <a:pPr algn="ctr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: Héritage </a:t>
            </a:r>
            <a:r>
              <a:rPr lang="fr-FR" dirty="0"/>
              <a:t>historique</a:t>
            </a:r>
          </a:p>
          <a:p>
            <a:pPr algn="ctr"/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: Espaces verts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64110" y="1378424"/>
            <a:ext cx="1249335" cy="31389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393373" y="3431241"/>
            <a:ext cx="145207" cy="49182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533564" y="1576316"/>
            <a:ext cx="975446" cy="498144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918661" y="3612278"/>
            <a:ext cx="1447184" cy="401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2788" y="0"/>
            <a:ext cx="11583062" cy="736600"/>
          </a:xfrm>
        </p:spPr>
        <p:txBody>
          <a:bodyPr>
            <a:normAutofit/>
          </a:bodyPr>
          <a:lstStyle/>
          <a:p>
            <a:r>
              <a:rPr lang="fr-FR" sz="3400" b="1" dirty="0" smtClean="0"/>
              <a:t>Profils des motivations</a:t>
            </a:r>
            <a:endParaRPr lang="fr-FR" sz="3400" b="1" dirty="0"/>
          </a:p>
        </p:txBody>
      </p:sp>
    </p:spTree>
    <p:extLst>
      <p:ext uri="{BB962C8B-B14F-4D97-AF65-F5344CB8AC3E}">
        <p14:creationId xmlns:p14="http://schemas.microsoft.com/office/powerpoint/2010/main" val="109805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484" y="130701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Deux types de priorités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Quelles sont les caractéristiques socio-culturelles de ces deux groupes ?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21741" y="2452273"/>
            <a:ext cx="3264659" cy="191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Prise en compte de l’héritage historique et espaces verts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749100" y="2452273"/>
            <a:ext cx="3868858" cy="191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Valorisation du pouvoir économique et du pouvoir politique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0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401" y="90629"/>
            <a:ext cx="11872417" cy="11754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402" y="1416191"/>
            <a:ext cx="11745037" cy="52712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i="1" u="sng" dirty="0" smtClean="0"/>
              <a:t>Il existe des différence de perception selon la composition paysagère : </a:t>
            </a: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/>
              <a:t>La photo 4 est la plus appréciée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/>
              <a:t>Elle est aussi considérée comme très traditionnelle, unique et harmonieuse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/>
              <a:t>Les Londoniens expriment l’envie de planifier l’agencement du Skyline de leur ville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/>
              <a:t>Ils accordent une importance prioritaire à </a:t>
            </a:r>
            <a:r>
              <a:rPr lang="fr-FR" sz="2600" dirty="0" smtClean="0"/>
              <a:t>la préservation du patrimoine </a:t>
            </a:r>
            <a:r>
              <a:rPr lang="fr-FR" sz="2600" dirty="0" smtClean="0"/>
              <a:t>historique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u="sng" dirty="0" smtClean="0"/>
              <a:t>Existe-t-il des différences de perception du paysage selon des caractéristiques socio-culturelles ? </a:t>
            </a:r>
            <a:endParaRPr lang="fr-FR" i="1" u="sng" dirty="0"/>
          </a:p>
          <a:p>
            <a:r>
              <a:rPr lang="fr-FR" dirty="0" smtClean="0"/>
              <a:t>Selon leur capital spatial?</a:t>
            </a:r>
          </a:p>
          <a:p>
            <a:pPr lvl="2"/>
            <a:r>
              <a:rPr lang="fr-FR" dirty="0" smtClean="0"/>
              <a:t>La durée de résidence à Londres</a:t>
            </a:r>
          </a:p>
          <a:p>
            <a:pPr lvl="2"/>
            <a:r>
              <a:rPr lang="fr-FR" dirty="0" smtClean="0"/>
              <a:t>Les continents visités</a:t>
            </a:r>
          </a:p>
          <a:p>
            <a:pPr lvl="2"/>
            <a:r>
              <a:rPr lang="fr-FR" dirty="0" smtClean="0"/>
              <a:t>Le nombre de voyages à l’étranger </a:t>
            </a:r>
          </a:p>
          <a:p>
            <a:pPr lvl="2"/>
            <a:r>
              <a:rPr lang="fr-FR" dirty="0" smtClean="0"/>
              <a:t>La capacité à reconnaître les bâtiments sur les photos</a:t>
            </a:r>
          </a:p>
          <a:p>
            <a:r>
              <a:rPr lang="fr-FR" dirty="0" smtClean="0"/>
              <a:t>Selon leur capital </a:t>
            </a:r>
            <a:r>
              <a:rPr lang="fr-FR" dirty="0"/>
              <a:t>social et culturel </a:t>
            </a:r>
            <a:r>
              <a:rPr lang="fr-FR" dirty="0" smtClean="0"/>
              <a:t>?</a:t>
            </a:r>
          </a:p>
          <a:p>
            <a:pPr lvl="2"/>
            <a:r>
              <a:rPr lang="fr-FR" dirty="0" smtClean="0"/>
              <a:t>Les hobbys</a:t>
            </a:r>
          </a:p>
          <a:p>
            <a:pPr lvl="2"/>
            <a:r>
              <a:rPr lang="fr-FR" dirty="0" smtClean="0"/>
              <a:t>La catégorie socio-professionnel et le niveau de diplôme</a:t>
            </a:r>
          </a:p>
          <a:p>
            <a:pPr lvl="2"/>
            <a:r>
              <a:rPr lang="fr-FR" dirty="0" smtClean="0"/>
              <a:t>La production d’illustrations (dessins, photographies, vidéos, plans, etc.)</a:t>
            </a:r>
          </a:p>
          <a:p>
            <a:r>
              <a:rPr lang="fr-FR" dirty="0" smtClean="0"/>
              <a:t>Selon le genre et l’âge ? </a:t>
            </a:r>
            <a:endParaRPr lang="fr-FR" dirty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9575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401" y="90629"/>
            <a:ext cx="11872417" cy="11754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402" y="1416191"/>
            <a:ext cx="11745037" cy="5271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Perspectives (prochaines semaines)</a:t>
            </a:r>
          </a:p>
          <a:p>
            <a:pPr marL="0" indent="0">
              <a:buNone/>
            </a:pPr>
            <a:r>
              <a:rPr lang="fr-FR" i="1" u="sng" dirty="0" smtClean="0"/>
              <a:t>1. Approfondir par le croisement des variables d’appréciation du paysage</a:t>
            </a:r>
            <a:endParaRPr lang="fr-FR" i="1" u="sng" dirty="0"/>
          </a:p>
          <a:p>
            <a:pPr marL="0" indent="0">
              <a:buNone/>
            </a:pPr>
            <a:r>
              <a:rPr lang="fr-FR" i="1" u="sng" dirty="0" smtClean="0"/>
              <a:t>2. Les différences </a:t>
            </a:r>
            <a:r>
              <a:rPr lang="fr-FR" i="1" u="sng" dirty="0" smtClean="0"/>
              <a:t>de perception du paysage selon des caractéristiques socio-</a:t>
            </a:r>
            <a:r>
              <a:rPr lang="fr-FR" i="1" u="sng" dirty="0" smtClean="0"/>
              <a:t>culturelles </a:t>
            </a:r>
            <a:endParaRPr lang="fr-FR" i="1" u="sng" dirty="0"/>
          </a:p>
          <a:p>
            <a:r>
              <a:rPr lang="fr-FR" dirty="0" smtClean="0"/>
              <a:t>Selon leur </a:t>
            </a:r>
            <a:r>
              <a:rPr lang="fr-FR" smtClean="0"/>
              <a:t>capital </a:t>
            </a:r>
            <a:r>
              <a:rPr lang="fr-FR" smtClean="0"/>
              <a:t>spatial</a:t>
            </a:r>
            <a:endParaRPr lang="fr-FR" dirty="0" smtClean="0"/>
          </a:p>
          <a:p>
            <a:pPr lvl="2"/>
            <a:r>
              <a:rPr lang="fr-FR" dirty="0" smtClean="0"/>
              <a:t>La durée de résidence à Londres</a:t>
            </a:r>
          </a:p>
          <a:p>
            <a:pPr lvl="2"/>
            <a:r>
              <a:rPr lang="fr-FR" dirty="0" smtClean="0"/>
              <a:t>Le </a:t>
            </a:r>
            <a:r>
              <a:rPr lang="fr-FR" dirty="0" smtClean="0"/>
              <a:t>nombre de voyages à l’étranger </a:t>
            </a:r>
            <a:r>
              <a:rPr lang="fr-FR" dirty="0" smtClean="0"/>
              <a:t>et les continents visités</a:t>
            </a:r>
            <a:endParaRPr lang="fr-FR" dirty="0" smtClean="0"/>
          </a:p>
          <a:p>
            <a:pPr lvl="2"/>
            <a:r>
              <a:rPr lang="fr-FR" dirty="0" smtClean="0"/>
              <a:t>La capacité à reconnaître les bâtiments sur les photos</a:t>
            </a:r>
          </a:p>
          <a:p>
            <a:r>
              <a:rPr lang="fr-FR" dirty="0" smtClean="0"/>
              <a:t>Selon leur capital </a:t>
            </a:r>
            <a:r>
              <a:rPr lang="fr-FR" dirty="0"/>
              <a:t>social et culturel </a:t>
            </a:r>
            <a:endParaRPr lang="fr-FR" dirty="0" smtClean="0"/>
          </a:p>
          <a:p>
            <a:pPr lvl="2"/>
            <a:r>
              <a:rPr lang="fr-FR" dirty="0" smtClean="0"/>
              <a:t>Les hobbys</a:t>
            </a:r>
          </a:p>
          <a:p>
            <a:pPr lvl="2"/>
            <a:r>
              <a:rPr lang="fr-FR" dirty="0" smtClean="0"/>
              <a:t>La catégorie socio-</a:t>
            </a:r>
            <a:r>
              <a:rPr lang="fr-FR" dirty="0" smtClean="0"/>
              <a:t>professionnelle </a:t>
            </a:r>
            <a:r>
              <a:rPr lang="fr-FR" dirty="0" smtClean="0"/>
              <a:t>et le niveau de diplôme</a:t>
            </a:r>
          </a:p>
          <a:p>
            <a:pPr lvl="2"/>
            <a:r>
              <a:rPr lang="fr-FR" dirty="0" smtClean="0"/>
              <a:t>La production d’illustrations (dessins, photographies, vidéos, plans, etc.</a:t>
            </a:r>
            <a:r>
              <a:rPr lang="fr-FR" dirty="0" smtClean="0"/>
              <a:t>) et la sensibilité aux arts</a:t>
            </a:r>
            <a:endParaRPr lang="fr-FR" dirty="0" smtClean="0"/>
          </a:p>
          <a:p>
            <a:r>
              <a:rPr lang="fr-FR" dirty="0" smtClean="0"/>
              <a:t>Selon le genre et l’âge </a:t>
            </a:r>
            <a:r>
              <a:rPr lang="fr-FR" dirty="0" smtClean="0"/>
              <a:t> </a:t>
            </a:r>
            <a:endParaRPr lang="fr-FR" dirty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0564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527" y="125139"/>
            <a:ext cx="9841173" cy="889867"/>
          </a:xfrm>
        </p:spPr>
        <p:txBody>
          <a:bodyPr/>
          <a:lstStyle/>
          <a:p>
            <a:r>
              <a:rPr lang="fr-FR" b="1" dirty="0" smtClean="0"/>
              <a:t>À propos de </a:t>
            </a:r>
            <a:r>
              <a:rPr lang="fr-FR" b="1" dirty="0" smtClean="0"/>
              <a:t>la campagne d’enqu</a:t>
            </a:r>
            <a:r>
              <a:rPr lang="fr-FR" b="1" dirty="0" smtClean="0"/>
              <a:t>ête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739" y="1458142"/>
            <a:ext cx="10663061" cy="4980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3000" dirty="0" smtClean="0"/>
              <a:t>Deux dernières enqu</a:t>
            </a:r>
            <a:r>
              <a:rPr lang="fr-FR" sz="3000" dirty="0" smtClean="0"/>
              <a:t>êtes menées dans le cadre de </a:t>
            </a:r>
            <a:r>
              <a:rPr lang="fr-FR" sz="3000" dirty="0" err="1" smtClean="0"/>
              <a:t>skyline</a:t>
            </a:r>
            <a:endParaRPr lang="fr-FR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3000" dirty="0" smtClean="0"/>
              <a:t>Stage terrain pour les étudiants de licence d’urbanisme Lyon 2</a:t>
            </a:r>
            <a:endParaRPr lang="fr-FR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3000" dirty="0" smtClean="0"/>
              <a:t>Préparation du terrain (6 fois 2 heures)</a:t>
            </a:r>
            <a:endParaRPr lang="fr-FR" sz="3000" dirty="0" smtClean="0"/>
          </a:p>
          <a:p>
            <a:pPr lvl="1"/>
            <a:r>
              <a:rPr lang="fr-FR" sz="2600" dirty="0" smtClean="0"/>
              <a:t>Sensibilisation aux enjeux du paysage et aux </a:t>
            </a:r>
            <a:r>
              <a:rPr lang="fr-FR" sz="2600" dirty="0" err="1" smtClean="0"/>
              <a:t>skylines</a:t>
            </a:r>
            <a:endParaRPr lang="fr-FR" sz="2600" dirty="0" smtClean="0"/>
          </a:p>
          <a:p>
            <a:pPr lvl="1"/>
            <a:r>
              <a:rPr lang="fr-FR" sz="2600" dirty="0" smtClean="0"/>
              <a:t>Sensibilisation aux techniques d’enqu</a:t>
            </a:r>
            <a:r>
              <a:rPr lang="fr-FR" sz="2600" dirty="0" smtClean="0"/>
              <a:t>ête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3000" dirty="0" smtClean="0"/>
              <a:t>Objet : après l’évaluation des perceptions des résidents du Grand Lyon de </a:t>
            </a:r>
            <a:r>
              <a:rPr lang="fr-FR" sz="3000" dirty="0" err="1" smtClean="0"/>
              <a:t>skylines</a:t>
            </a:r>
            <a:r>
              <a:rPr lang="fr-FR" sz="3000" dirty="0" smtClean="0"/>
              <a:t> archétypaux, on focalise sur les perceptions des résidents de leur </a:t>
            </a:r>
            <a:r>
              <a:rPr lang="fr-FR" sz="3000" dirty="0" err="1" smtClean="0"/>
              <a:t>skyline</a:t>
            </a:r>
            <a:r>
              <a:rPr lang="fr-FR" sz="3000" dirty="0" smtClean="0"/>
              <a:t>, à Londres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49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279" y="4023355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Merci !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7" y="101573"/>
            <a:ext cx="11715813" cy="3332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21" y="5615479"/>
            <a:ext cx="5715000" cy="1085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181" y="5766279"/>
            <a:ext cx="791688" cy="757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724" y="5700636"/>
            <a:ext cx="915537" cy="9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027" y="23539"/>
            <a:ext cx="5923321" cy="889867"/>
          </a:xfrm>
        </p:spPr>
        <p:txBody>
          <a:bodyPr/>
          <a:lstStyle/>
          <a:p>
            <a:r>
              <a:rPr lang="fr-FR" b="1" dirty="0" smtClean="0"/>
              <a:t>À propos de l’échantillon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439" y="3706042"/>
            <a:ext cx="7101943" cy="31558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Une sélection des participants sur le terrain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Des quotas à respecter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</a:t>
            </a:r>
            <a:r>
              <a:rPr lang="fr-FR" dirty="0" smtClean="0"/>
              <a:t>uotas rarement obtenus</a:t>
            </a:r>
          </a:p>
          <a:p>
            <a:pPr lvl="1"/>
            <a:r>
              <a:rPr lang="fr-FR" dirty="0" smtClean="0"/>
              <a:t>Des catégories </a:t>
            </a:r>
            <a:r>
              <a:rPr lang="fr-FR" dirty="0" err="1" smtClean="0"/>
              <a:t>sur-représentées</a:t>
            </a:r>
            <a:endParaRPr lang="fr-FR" dirty="0" smtClean="0"/>
          </a:p>
          <a:p>
            <a:pPr lvl="1"/>
            <a:r>
              <a:rPr lang="fr-FR" dirty="0" smtClean="0"/>
              <a:t>Des catégories sous-représentées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Réajustements statistiques nécessaires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61306"/>
              </p:ext>
            </p:extLst>
          </p:nvPr>
        </p:nvGraphicFramePr>
        <p:xfrm>
          <a:off x="7397086" y="1269118"/>
          <a:ext cx="4256965" cy="1668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1393"/>
                <a:gridCol w="851393"/>
                <a:gridCol w="851393"/>
                <a:gridCol w="851393"/>
                <a:gridCol w="851393"/>
              </a:tblGrid>
              <a:tr h="3462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 smtClean="0">
                          <a:effectLst/>
                        </a:rPr>
                        <a:t>QUOTAS</a:t>
                      </a:r>
                      <a:r>
                        <a:rPr lang="fr-FR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2000" u="none" strike="noStrike" dirty="0" smtClean="0">
                          <a:effectLst/>
                        </a:rPr>
                        <a:t>A </a:t>
                      </a:r>
                      <a:r>
                        <a:rPr lang="fr-FR" sz="2000" u="none" strike="noStrike" dirty="0">
                          <a:effectLst/>
                        </a:rPr>
                        <a:t>OBTENIR</a:t>
                      </a:r>
                      <a:endParaRPr lang="fr-FR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05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âge</a:t>
                      </a:r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 - 25 ans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25-60 ans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+ 60 ans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Total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5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Femmes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30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50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17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97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5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Hommes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31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50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13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94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5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Total 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61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100</a:t>
                      </a:r>
                      <a:endParaRPr lang="fr-F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29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191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1615"/>
              </p:ext>
            </p:extLst>
          </p:nvPr>
        </p:nvGraphicFramePr>
        <p:xfrm>
          <a:off x="7383439" y="3216510"/>
          <a:ext cx="4311555" cy="18011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2311"/>
                <a:gridCol w="862311"/>
                <a:gridCol w="862311"/>
                <a:gridCol w="862311"/>
                <a:gridCol w="862311"/>
              </a:tblGrid>
              <a:tr h="3708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OBTENUS</a:t>
                      </a:r>
                      <a:endParaRPr lang="fr-FR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dirty="0" smtClean="0">
                          <a:effectLst/>
                        </a:rPr>
                        <a:t>âge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 - 25 ans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25-60 ans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+ 60 ans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Total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Femmes 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30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50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15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95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Hommes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30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53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13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96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Total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60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103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28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191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2058353" y="1122411"/>
            <a:ext cx="3547282" cy="208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 Millions 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4427948" y="1539506"/>
            <a:ext cx="1054858" cy="106289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1932" y="2186047"/>
            <a:ext cx="125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Population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83878" y="2140197"/>
            <a:ext cx="998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échantillon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0752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1159955"/>
            <a:ext cx="3669045" cy="2702741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4" y="3976936"/>
            <a:ext cx="3669045" cy="2807327"/>
          </a:xfrm>
          <a:prstGeom prst="rect">
            <a:avLst/>
          </a:prstGeom>
          <a:noFill/>
        </p:spPr>
      </p:pic>
      <p:pic>
        <p:nvPicPr>
          <p:cNvPr id="7" name="Image 6" descr="Macintosh HD:Users:mappert:Desktop:US bétisier:C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092" y="1159954"/>
            <a:ext cx="3478712" cy="270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Macintosh HD:Users:mappert:Desktop:US bétisier:P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092" y="3989635"/>
            <a:ext cx="3478712" cy="2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26" y="2266691"/>
            <a:ext cx="4268673" cy="3192007"/>
          </a:xfrm>
          <a:prstGeom prst="rect">
            <a:avLst/>
          </a:prstGeom>
          <a:noFill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90500" y="81346"/>
            <a:ext cx="11042718" cy="900809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Le </a:t>
            </a:r>
            <a:r>
              <a:rPr lang="fr-FR" sz="4000" b="1" dirty="0" smtClean="0"/>
              <a:t>classement des </a:t>
            </a:r>
            <a:r>
              <a:rPr lang="fr-FR" sz="4000" b="1" dirty="0" smtClean="0"/>
              <a:t>photos par les sondés</a:t>
            </a:r>
            <a:endParaRPr lang="fr-FR" sz="4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741994" y="1172654"/>
            <a:ext cx="6550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13 %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79511" y="4021854"/>
            <a:ext cx="6550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 %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79511" y="1182637"/>
            <a:ext cx="6550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10 %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741994" y="4015094"/>
            <a:ext cx="6550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7</a:t>
            </a:r>
            <a:r>
              <a:rPr lang="fr-FR" dirty="0" smtClean="0"/>
              <a:t>3 %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30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37" y="28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Leur</a:t>
            </a:r>
            <a:r>
              <a:rPr lang="en-US" sz="4000" b="1" dirty="0" err="1" smtClean="0"/>
              <a:t>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appréciations</a:t>
            </a:r>
            <a:r>
              <a:rPr lang="en-US" sz="4000" b="1" dirty="0"/>
              <a:t> </a:t>
            </a:r>
            <a:r>
              <a:rPr lang="en-US" sz="4000" b="1" dirty="0" err="1" smtClean="0"/>
              <a:t>sur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échelle</a:t>
            </a:r>
            <a:r>
              <a:rPr lang="en-US" sz="4000" b="1" dirty="0" smtClean="0"/>
              <a:t> non </a:t>
            </a:r>
            <a:r>
              <a:rPr lang="en-US" sz="4000" b="1" dirty="0" err="1" smtClean="0"/>
              <a:t>graduée</a:t>
            </a:r>
            <a:endParaRPr lang="fr-FR" sz="40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96064"/>
              </p:ext>
            </p:extLst>
          </p:nvPr>
        </p:nvGraphicFramePr>
        <p:xfrm>
          <a:off x="3789874" y="2184483"/>
          <a:ext cx="3289813" cy="3723640"/>
        </p:xfrm>
        <a:graphic>
          <a:graphicData uri="http://schemas.openxmlformats.org/drawingml/2006/table">
            <a:tbl>
              <a:tblPr firstRow="1" firstCol="1" bandRow="1"/>
              <a:tblGrid>
                <a:gridCol w="3289813"/>
              </a:tblGrid>
              <a:tr h="3527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fr-F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Ugly                                                                                     Beautiful</a:t>
                      </a:r>
                      <a:endParaRPr lang="fr-F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Common                                                                                Unique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Contrasted                                                                          Uniform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Messy                                                                            Harmonious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Complex                                                                                 Legible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25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Traditional                                                                           Modern</a:t>
                      </a:r>
                      <a:endParaRPr lang="fr-F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290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Zone de texte 20"/>
          <p:cNvSpPr/>
          <p:nvPr/>
        </p:nvSpPr>
        <p:spPr>
          <a:xfrm>
            <a:off x="6008688" y="6888163"/>
            <a:ext cx="300037" cy="2667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  <a:endParaRPr lang="fr-FR" sz="1200">
              <a:solidFill>
                <a:srgbClr val="00000A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" name="Plus 2"/>
          <p:cNvSpPr/>
          <p:nvPr/>
        </p:nvSpPr>
        <p:spPr>
          <a:xfrm>
            <a:off x="5865386" y="2416495"/>
            <a:ext cx="286603" cy="2183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>
            <a:off x="5722085" y="3646227"/>
            <a:ext cx="286603" cy="2183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/>
          <p:cNvSpPr/>
          <p:nvPr/>
        </p:nvSpPr>
        <p:spPr>
          <a:xfrm>
            <a:off x="5220268" y="4249002"/>
            <a:ext cx="286603" cy="2183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>
            <a:off x="6158706" y="4865427"/>
            <a:ext cx="286603" cy="2183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>
            <a:off x="4185314" y="5454555"/>
            <a:ext cx="286603" cy="2183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>
            <a:off x="6445309" y="3011926"/>
            <a:ext cx="286603" cy="218364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3753134" y="2183642"/>
            <a:ext cx="2255554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3" idx="3"/>
          </p:cNvCxnSpPr>
          <p:nvPr/>
        </p:nvCxnSpPr>
        <p:spPr>
          <a:xfrm>
            <a:off x="6008688" y="2183642"/>
            <a:ext cx="0" cy="261797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66971" y="1772447"/>
            <a:ext cx="88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7,2 cm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52931" y="2183642"/>
            <a:ext cx="338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des variables continues 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7715869" y="2226268"/>
            <a:ext cx="996286" cy="3203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439"/>
            <a:ext cx="3293934" cy="2777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8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6" grpId="0"/>
      <p:bldP spid="18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0794" t="24643" r="28835" b="9971"/>
          <a:stretch/>
        </p:blipFill>
        <p:spPr bwMode="auto">
          <a:xfrm>
            <a:off x="3915960" y="1957968"/>
            <a:ext cx="4328231" cy="3317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57700" y="33585"/>
            <a:ext cx="177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UGLIEST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09794" y="64362"/>
            <a:ext cx="257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MOST BEAUTIFUL</a:t>
            </a:r>
          </a:p>
        </p:txBody>
      </p:sp>
      <p:pic>
        <p:nvPicPr>
          <p:cNvPr id="7" name="Image 6" descr="Macintosh HD:Users:mappert:Desktop:US bétisier:P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430" y="3796759"/>
            <a:ext cx="3784979" cy="3015313"/>
          </a:xfrm>
          <a:prstGeom prst="rect">
            <a:avLst/>
          </a:prstGeom>
          <a:noFill/>
          <a:ln w="76200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29" y="601344"/>
            <a:ext cx="3784980" cy="304634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9" name="Image 8" descr="Macintosh HD:Users:mappert:Desktop:US bétisier:C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86" y="3729494"/>
            <a:ext cx="3805836" cy="309170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" y="556805"/>
            <a:ext cx="3805836" cy="302479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72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52983" y="21193"/>
            <a:ext cx="251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MOST COMMON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909990" y="0"/>
            <a:ext cx="258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MOST UNIQUE</a:t>
            </a:r>
            <a:endParaRPr lang="fr-FR" sz="2400" b="1" dirty="0"/>
          </a:p>
        </p:txBody>
      </p:sp>
      <p:pic>
        <p:nvPicPr>
          <p:cNvPr id="11" name="Image 10"/>
          <p:cNvPicPr/>
          <p:nvPr/>
        </p:nvPicPr>
        <p:blipFill rotWithShape="1">
          <a:blip r:embed="rId2"/>
          <a:srcRect l="3355" t="13229" r="21398" b="7636"/>
          <a:stretch/>
        </p:blipFill>
        <p:spPr bwMode="auto">
          <a:xfrm>
            <a:off x="3923729" y="1224889"/>
            <a:ext cx="4312692" cy="4258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" y="556805"/>
            <a:ext cx="3805836" cy="302479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Image 13" descr="Macintosh HD:Users:mappert:Desktop:US bétisier:C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86" y="3729494"/>
            <a:ext cx="3805836" cy="309170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29" y="601344"/>
            <a:ext cx="3784980" cy="304634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6" name="Image 15" descr="Macintosh HD:Users:mappert:Desktop:US bétisier:P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430" y="3796759"/>
            <a:ext cx="3784979" cy="3015313"/>
          </a:xfrm>
          <a:prstGeom prst="rect">
            <a:avLst/>
          </a:prstGeom>
          <a:noFill/>
          <a:ln w="76200">
            <a:solidFill>
              <a:srgbClr val="FF7C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13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5395" y="88356"/>
            <a:ext cx="29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MOST</a:t>
            </a:r>
            <a:r>
              <a:rPr lang="fr-FR" dirty="0" smtClean="0"/>
              <a:t> </a:t>
            </a:r>
            <a:r>
              <a:rPr lang="fr-FR" sz="2400" b="1" dirty="0"/>
              <a:t>CONTRASTED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68550" y="52753"/>
            <a:ext cx="258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MOST UNIFORM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2"/>
          <a:srcRect l="11231" t="18678" r="29126" b="8928"/>
          <a:stretch/>
        </p:blipFill>
        <p:spPr bwMode="auto">
          <a:xfrm>
            <a:off x="3888667" y="1649744"/>
            <a:ext cx="4427753" cy="3686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" y="629449"/>
            <a:ext cx="3805836" cy="302479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" y="3813100"/>
            <a:ext cx="3784980" cy="304634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6" name="Image 15" descr="Macintosh HD:Users:mappert:Desktop:US bétisier:P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430" y="3796759"/>
            <a:ext cx="3784979" cy="3015313"/>
          </a:xfrm>
          <a:prstGeom prst="rect">
            <a:avLst/>
          </a:prstGeom>
          <a:noFill/>
          <a:ln w="76200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17" name="Image 16" descr="Macintosh HD:Users:mappert:Desktop:US bétisier:C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573" y="562540"/>
            <a:ext cx="3805836" cy="309170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14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4022" y="69385"/>
            <a:ext cx="29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MESSIER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594483" y="0"/>
            <a:ext cx="322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MOST HARMONIOUS</a:t>
            </a:r>
            <a:endParaRPr lang="fr-FR" sz="2400" b="1" dirty="0"/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" y="556805"/>
            <a:ext cx="3805836" cy="302479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" y="3766296"/>
            <a:ext cx="3784980" cy="304634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5" name="Image 14" descr="Macintosh HD:Users:mappert:Desktop:US bétisier:P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430" y="3796759"/>
            <a:ext cx="3784979" cy="3015313"/>
          </a:xfrm>
          <a:prstGeom prst="rect">
            <a:avLst/>
          </a:prstGeom>
          <a:noFill/>
          <a:ln w="76200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16" name="Image 15" descr="Macintosh HD:Users:mappert:Desktop:US bétisier:C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850" y="556805"/>
            <a:ext cx="3805836" cy="309170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 rotWithShape="1">
          <a:blip r:embed="rId6"/>
          <a:srcRect l="1021" t="16084" r="37293" b="10508"/>
          <a:stretch/>
        </p:blipFill>
        <p:spPr bwMode="auto">
          <a:xfrm>
            <a:off x="3878239" y="1710865"/>
            <a:ext cx="4296771" cy="361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544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724</Words>
  <Application>Microsoft Macintosh PowerPoint</Application>
  <PresentationFormat>Personnalisé</PresentationFormat>
  <Paragraphs>191</Paragraphs>
  <Slides>20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Les perceptions du skyline des résidents de Londres</vt:lpstr>
      <vt:lpstr>À propos de la campagne d’enquête</vt:lpstr>
      <vt:lpstr>À propos de l’échantillon</vt:lpstr>
      <vt:lpstr>Le classement des photos par les sondés</vt:lpstr>
      <vt:lpstr>Leurs appréciations sur échelle non graduée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bâtiments ou groupes de bâtiments qu’ils supprimeraient – Photo 1 </vt:lpstr>
      <vt:lpstr>Les bâtiments ou groupes de bâtiments qu’ils supprimeraient – Photo 2</vt:lpstr>
      <vt:lpstr>Les bâtiments ou groupes de bâtiments qu’ils supprimeraient – Photo 3</vt:lpstr>
      <vt:lpstr>Les bâtiments ou groupes de bâtiments qu’ils supprimeraient – Photo 4</vt:lpstr>
      <vt:lpstr>Leurs avis sur la désirabilité d’une gestion du skyline</vt:lpstr>
      <vt:lpstr>Profils des motivations</vt:lpstr>
      <vt:lpstr>Présentation PowerPoint</vt:lpstr>
      <vt:lpstr>Conclusion et perspectives</vt:lpstr>
      <vt:lpstr>Conclusion et perspectives</vt:lpstr>
      <vt:lpstr>Merci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questionnaire perception et représentation du paysage urbain</dc:title>
  <dc:creator>sarah benmarhnia</dc:creator>
  <cp:lastModifiedBy>Manuel Appert</cp:lastModifiedBy>
  <cp:revision>77</cp:revision>
  <dcterms:created xsi:type="dcterms:W3CDTF">2015-06-22T05:28:12Z</dcterms:created>
  <dcterms:modified xsi:type="dcterms:W3CDTF">2015-06-24T04:00:33Z</dcterms:modified>
</cp:coreProperties>
</file>